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241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FB02-4804-40DD-A848-87A9894DAE5F}" type="datetimeFigureOut">
              <a:rPr lang="de-DE" smtClean="0"/>
              <a:t>04.07.2025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413E-C8B1-4C0F-882C-008AFCA43F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725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FB02-4804-40DD-A848-87A9894DAE5F}" type="datetimeFigureOut">
              <a:rPr lang="de-DE" smtClean="0"/>
              <a:t>04.07.2025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413E-C8B1-4C0F-882C-008AFCA43F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993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FB02-4804-40DD-A848-87A9894DAE5F}" type="datetimeFigureOut">
              <a:rPr lang="de-DE" smtClean="0"/>
              <a:t>04.07.2025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413E-C8B1-4C0F-882C-008AFCA43F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668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FB02-4804-40DD-A848-87A9894DAE5F}" type="datetimeFigureOut">
              <a:rPr lang="de-DE" smtClean="0"/>
              <a:t>04.07.2025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413E-C8B1-4C0F-882C-008AFCA43F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570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FB02-4804-40DD-A848-87A9894DAE5F}" type="datetimeFigureOut">
              <a:rPr lang="de-DE" smtClean="0"/>
              <a:t>04.07.2025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413E-C8B1-4C0F-882C-008AFCA43F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1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FB02-4804-40DD-A848-87A9894DAE5F}" type="datetimeFigureOut">
              <a:rPr lang="de-DE" smtClean="0"/>
              <a:t>04.07.2025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413E-C8B1-4C0F-882C-008AFCA43F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18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FB02-4804-40DD-A848-87A9894DAE5F}" type="datetimeFigureOut">
              <a:rPr lang="de-DE" smtClean="0"/>
              <a:t>04.07.2025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413E-C8B1-4C0F-882C-008AFCA43F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1266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FB02-4804-40DD-A848-87A9894DAE5F}" type="datetimeFigureOut">
              <a:rPr lang="de-DE" smtClean="0"/>
              <a:t>04.07.2025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413E-C8B1-4C0F-882C-008AFCA43F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180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FB02-4804-40DD-A848-87A9894DAE5F}" type="datetimeFigureOut">
              <a:rPr lang="de-DE" smtClean="0"/>
              <a:t>04.07.2025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413E-C8B1-4C0F-882C-008AFCA43F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871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FB02-4804-40DD-A848-87A9894DAE5F}" type="datetimeFigureOut">
              <a:rPr lang="de-DE" smtClean="0"/>
              <a:t>04.07.2025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413E-C8B1-4C0F-882C-008AFCA43F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0524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FB02-4804-40DD-A848-87A9894DAE5F}" type="datetimeFigureOut">
              <a:rPr lang="de-DE" smtClean="0"/>
              <a:t>04.07.2025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413E-C8B1-4C0F-882C-008AFCA43F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672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7FB02-4804-40DD-A848-87A9894DAE5F}" type="datetimeFigureOut">
              <a:rPr lang="de-DE" smtClean="0"/>
              <a:t>04.07.2025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6413E-C8B1-4C0F-882C-008AFCA43F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239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1D5E998D-2125-4B52-8652-889F532BBFD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06" y="4564736"/>
            <a:ext cx="6864206" cy="396681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5B9B105B-16A0-40B3-8708-A847092E401E}"/>
              </a:ext>
            </a:extLst>
          </p:cNvPr>
          <p:cNvSpPr txBox="1"/>
          <p:nvPr/>
        </p:nvSpPr>
        <p:spPr>
          <a:xfrm>
            <a:off x="156881" y="757628"/>
            <a:ext cx="65442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400" dirty="0">
                <a:solidFill>
                  <a:srgbClr val="C00000"/>
                </a:solidFill>
              </a:rPr>
              <a:t>Der Rat der Stadt Bad Münder hat beschlossen, dass die Bürger/-innen über das zukünftige Rathaus entscheiden sollen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400" dirty="0">
                <a:solidFill>
                  <a:srgbClr val="C00000"/>
                </a:solidFill>
              </a:rPr>
              <a:t>Die SPD in Bad Münder spricht sich </a:t>
            </a:r>
            <a:r>
              <a:rPr lang="de-DE" sz="1400" b="1" dirty="0">
                <a:solidFill>
                  <a:srgbClr val="C00000"/>
                </a:solidFill>
              </a:rPr>
              <a:t>für die Variante Sparkasse und Steinhof </a:t>
            </a:r>
            <a:r>
              <a:rPr lang="de-DE" sz="1400" dirty="0">
                <a:solidFill>
                  <a:srgbClr val="C00000"/>
                </a:solidFill>
              </a:rPr>
              <a:t>und </a:t>
            </a:r>
            <a:r>
              <a:rPr lang="de-DE" sz="1400" b="1" dirty="0">
                <a:solidFill>
                  <a:srgbClr val="C00000"/>
                </a:solidFill>
              </a:rPr>
              <a:t>gegen den Umbau der Grundschule und gegen den Rathausneubau </a:t>
            </a:r>
            <a:r>
              <a:rPr lang="de-DE" sz="1400" dirty="0">
                <a:solidFill>
                  <a:srgbClr val="C00000"/>
                </a:solidFill>
              </a:rPr>
              <a:t>aus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1C077FC-F51E-404E-9FB8-F367E3CF1A91}"/>
              </a:ext>
            </a:extLst>
          </p:cNvPr>
          <p:cNvSpPr txBox="1"/>
          <p:nvPr/>
        </p:nvSpPr>
        <p:spPr>
          <a:xfrm>
            <a:off x="0" y="1882193"/>
            <a:ext cx="6858000" cy="181588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</a:rPr>
              <a:t>Damit die Prüfung/Umsetzung der Variante Sparkasse und Steinhof erfolgen kann, bitten wir die Bürger/-innen für den Ratsbürgerentscheid am 21.9. um Beteiligung und </a:t>
            </a:r>
          </a:p>
          <a:p>
            <a:r>
              <a:rPr lang="de-DE" sz="1400" b="1" dirty="0">
                <a:solidFill>
                  <a:schemeClr val="bg1"/>
                </a:solidFill>
              </a:rPr>
              <a:t>	</a:t>
            </a:r>
            <a:r>
              <a:rPr lang="de-DE" sz="1400" b="1" u="sng" dirty="0">
                <a:solidFill>
                  <a:schemeClr val="bg1"/>
                </a:solidFill>
              </a:rPr>
              <a:t>ein zustimmendes X JA </a:t>
            </a:r>
            <a:r>
              <a:rPr lang="de-DE" sz="1400" dirty="0">
                <a:solidFill>
                  <a:schemeClr val="bg1"/>
                </a:solidFill>
              </a:rPr>
              <a:t>für die Prüfung der Variante Sparkasse Steinhof,</a:t>
            </a:r>
          </a:p>
          <a:p>
            <a:r>
              <a:rPr lang="de-DE" sz="1400" dirty="0">
                <a:solidFill>
                  <a:schemeClr val="bg1"/>
                </a:solidFill>
              </a:rPr>
              <a:t>weil:</a:t>
            </a:r>
          </a:p>
          <a:p>
            <a:r>
              <a:rPr lang="de-DE" sz="1400" dirty="0">
                <a:solidFill>
                  <a:schemeClr val="bg1"/>
                </a:solidFill>
              </a:rPr>
              <a:t>	a) Keine Beteiligung an den Bürgerentscheiden = Stimme für den Rathausneubau</a:t>
            </a:r>
          </a:p>
          <a:p>
            <a:r>
              <a:rPr lang="de-DE" sz="1400" dirty="0">
                <a:solidFill>
                  <a:schemeClr val="bg1"/>
                </a:solidFill>
              </a:rPr>
              <a:t>	b) Kreuz für den Umbau der Grundschule = Stimme gegen Sparkasse/Steinhof</a:t>
            </a:r>
          </a:p>
          <a:p>
            <a:r>
              <a:rPr lang="de-DE" sz="1400" dirty="0">
                <a:solidFill>
                  <a:schemeClr val="bg1"/>
                </a:solidFill>
              </a:rPr>
              <a:t>	c) Kreuz gegen den Umbau der Grundschule = Stimme für den Rathausneubau</a:t>
            </a:r>
          </a:p>
          <a:p>
            <a:r>
              <a:rPr lang="de-DE" sz="1400" dirty="0">
                <a:solidFill>
                  <a:schemeClr val="bg1"/>
                </a:solidFill>
              </a:rPr>
              <a:t>	d) Kreuz gegen Prüfung Sparkasse/Steinhof = Stimme für den Rathausneubau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73DD07F-B8C3-4F5B-961C-9D9D89227254}"/>
              </a:ext>
            </a:extLst>
          </p:cNvPr>
          <p:cNvSpPr txBox="1"/>
          <p:nvPr/>
        </p:nvSpPr>
        <p:spPr>
          <a:xfrm>
            <a:off x="156881" y="3914903"/>
            <a:ext cx="654423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C00000"/>
                </a:solidFill>
              </a:rPr>
              <a:t>Wir sind überzeugt davon, dass der </a:t>
            </a:r>
            <a:r>
              <a:rPr lang="de-DE" sz="1400" b="1" dirty="0">
                <a:solidFill>
                  <a:srgbClr val="C00000"/>
                </a:solidFill>
              </a:rPr>
              <a:t>Umbau der Sparkasse/Steinhof die wirtschaftlichere Variante im Vergleich zum Neubau </a:t>
            </a:r>
            <a:r>
              <a:rPr lang="de-DE" sz="1400" dirty="0">
                <a:solidFill>
                  <a:srgbClr val="C00000"/>
                </a:solidFill>
              </a:rPr>
              <a:t>ist.</a:t>
            </a:r>
            <a:br>
              <a:rPr lang="de-DE" sz="1400" dirty="0">
                <a:solidFill>
                  <a:srgbClr val="C00000"/>
                </a:solidFill>
              </a:rPr>
            </a:br>
            <a:endParaRPr lang="de-DE" sz="1400" dirty="0">
              <a:solidFill>
                <a:srgbClr val="C00000"/>
              </a:solidFill>
            </a:endParaRPr>
          </a:p>
          <a:p>
            <a:r>
              <a:rPr lang="de-DE" sz="1400" u="sng" dirty="0">
                <a:solidFill>
                  <a:srgbClr val="C00000"/>
                </a:solidFill>
              </a:rPr>
              <a:t>Wirtschaftlichkeit bedeutet für uns dabei auch:</a:t>
            </a:r>
          </a:p>
          <a:p>
            <a:endParaRPr lang="de-DE" sz="1400" u="sng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400" dirty="0">
                <a:solidFill>
                  <a:srgbClr val="C00000"/>
                </a:solidFill>
              </a:rPr>
              <a:t>Dass die Stadt mit gutem Beispiel vorangeht und den historischen Gebäudebestand saniert und sinnvoll nachnutzt</a:t>
            </a:r>
            <a:br>
              <a:rPr lang="de-DE" sz="1400" dirty="0">
                <a:solidFill>
                  <a:srgbClr val="C00000"/>
                </a:solidFill>
              </a:rPr>
            </a:br>
            <a:r>
              <a:rPr lang="de-DE" sz="1400" dirty="0">
                <a:solidFill>
                  <a:srgbClr val="C00000"/>
                </a:solidFill>
                <a:sym typeface="Wingdings" panose="05000000000000000000" pitchFamily="2" charset="2"/>
              </a:rPr>
              <a:t>Eine zweite Volksbank-Situation können wir uns als Stadt nicht erlauben! </a:t>
            </a:r>
            <a:endParaRPr lang="de-DE" sz="14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sz="14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400" dirty="0">
                <a:solidFill>
                  <a:srgbClr val="C00000"/>
                </a:solidFill>
              </a:rPr>
              <a:t>Dass das Stadtzentrum um die zentralen Gebäude Sparkasse und Steinhof für ein attraktives Stadtbild langfristig gestärkt werden muss</a:t>
            </a:r>
            <a:br>
              <a:rPr lang="de-DE" sz="1400" dirty="0">
                <a:solidFill>
                  <a:srgbClr val="C00000"/>
                </a:solidFill>
              </a:rPr>
            </a:br>
            <a:endParaRPr lang="de-DE" sz="14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400" dirty="0">
                <a:solidFill>
                  <a:srgbClr val="C00000"/>
                </a:solidFill>
              </a:rPr>
              <a:t>Dass wir den Beschäftigten der Stadt langfristig auch gute und moderne Arbeitsbedingungen im sanierten Gebäudebestand schaffen können</a:t>
            </a:r>
            <a:br>
              <a:rPr lang="de-DE" sz="1400" dirty="0">
                <a:solidFill>
                  <a:srgbClr val="C00000"/>
                </a:solidFill>
              </a:rPr>
            </a:br>
            <a:r>
              <a:rPr lang="de-DE" sz="1400" dirty="0">
                <a:solidFill>
                  <a:srgbClr val="C00000"/>
                </a:solidFill>
                <a:sym typeface="Wingdings" panose="05000000000000000000" pitchFamily="2" charset="2"/>
              </a:rPr>
              <a:t> Hierfür ist eine uneingeschränkte Orientierung an den Neubaustandards nicht sinnvoll und erforderlich!</a:t>
            </a:r>
            <a:endParaRPr lang="de-DE" sz="14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sz="14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400" dirty="0">
                <a:solidFill>
                  <a:srgbClr val="C00000"/>
                </a:solidFill>
              </a:rPr>
              <a:t> Dass wir die Kosten für einen Neubau vollständig betrachten und die                      Vorteile (z.B. keine EU-weite Ausschreibung, Stärkung lokales Handwerk) einer Bestandssanierung herausstellen müssen. </a:t>
            </a:r>
            <a:br>
              <a:rPr lang="de-DE" sz="1400" dirty="0">
                <a:solidFill>
                  <a:srgbClr val="C00000"/>
                </a:solidFill>
              </a:rPr>
            </a:br>
            <a:r>
              <a:rPr lang="de-DE" sz="1400" dirty="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r>
              <a:rPr lang="de-DE" sz="1400" dirty="0">
                <a:solidFill>
                  <a:srgbClr val="C00000"/>
                </a:solidFill>
              </a:rPr>
              <a:t>Es ist fraglich, ob die in Rede stehenden 13 Mio. € für den Neubau ausreichen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01D0F11-C133-4B58-9AC3-EA4901B25B08}"/>
              </a:ext>
            </a:extLst>
          </p:cNvPr>
          <p:cNvSpPr txBox="1"/>
          <p:nvPr/>
        </p:nvSpPr>
        <p:spPr>
          <a:xfrm>
            <a:off x="156881" y="178249"/>
            <a:ext cx="6362791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Am 21. September entscheiden die Bürger über das Rathaus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AFBB558-09E8-424C-A5EB-559A82EBB90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146" y="8748379"/>
            <a:ext cx="1009854" cy="265928"/>
          </a:xfrm>
          <a:prstGeom prst="rect">
            <a:avLst/>
          </a:prstGeom>
        </p:spPr>
      </p:pic>
      <p:sp>
        <p:nvSpPr>
          <p:cNvPr id="4" name="Pfeil: nach oben gebogen 3">
            <a:extLst>
              <a:ext uri="{FF2B5EF4-FFF2-40B4-BE49-F238E27FC236}">
                <a16:creationId xmlns:a16="http://schemas.microsoft.com/office/drawing/2014/main" id="{AE340207-E9D7-43EE-88A6-B1397C824B65}"/>
              </a:ext>
            </a:extLst>
          </p:cNvPr>
          <p:cNvSpPr/>
          <p:nvPr/>
        </p:nvSpPr>
        <p:spPr>
          <a:xfrm rot="5400000">
            <a:off x="52590" y="2890506"/>
            <a:ext cx="503251" cy="294671"/>
          </a:xfrm>
          <a:prstGeom prst="bentUp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D9A0FF5-4756-443B-80D0-206D80C73B80}"/>
              </a:ext>
            </a:extLst>
          </p:cNvPr>
          <p:cNvSpPr/>
          <p:nvPr/>
        </p:nvSpPr>
        <p:spPr>
          <a:xfrm>
            <a:off x="451551" y="2334016"/>
            <a:ext cx="5294825" cy="277906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3189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311</Words>
  <Application>Microsoft Office PowerPoint</Application>
  <PresentationFormat>Letter (8,5x11 Zoll)</PresentationFormat>
  <Paragraphs>19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Wildenhues, Jan (MU)</dc:creator>
  <cp:lastModifiedBy>Wildenhues, Jan (MU)</cp:lastModifiedBy>
  <cp:revision>61</cp:revision>
  <dcterms:created xsi:type="dcterms:W3CDTF">2025-07-01T08:25:20Z</dcterms:created>
  <dcterms:modified xsi:type="dcterms:W3CDTF">2025-07-04T09:46:05Z</dcterms:modified>
</cp:coreProperties>
</file>